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48"/>
    <a:srgbClr val="F29120"/>
    <a:srgbClr val="19BAED"/>
    <a:srgbClr val="3B4D9C"/>
    <a:srgbClr val="D41A73"/>
    <a:srgbClr val="E6E6E6"/>
    <a:srgbClr val="B61662"/>
    <a:srgbClr val="E52581"/>
    <a:srgbClr val="243066"/>
    <a:srgbClr val="D02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50" d="100"/>
          <a:sy n="50" d="100"/>
        </p:scale>
        <p:origin x="4392" y="2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577D-5EF1-4F50-9F83-FEC743DA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6C220-3ACD-48A2-B9CB-8A642D0E3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5078D-0C68-4E82-A9C3-17F1BB4C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99A13-BADF-4F9D-8F43-C9CA4E50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847C0-8FB9-45D6-B173-EEB51F9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8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09CDA-94C7-4DD3-9B21-3F70656B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ABE03F-8F27-4F34-881A-CB03C6E6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ED76-F377-494F-BA64-7F39F239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E0D13-FB2C-42EA-9E1C-2B010A25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405A1-B131-429E-BE79-B2424E5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4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BB6ED-8459-4EBA-91AD-9D7F2690E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43B32-67C4-4147-A63C-4FC20E8C2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612A5-6923-42F1-9731-7B5EEBCC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8CB6-9012-459C-9236-4755115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A3EB6-7126-43C5-B9FD-8BFD5A1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494CA-C4CF-4DFE-92EF-41FBD1C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9C644-9CE6-461A-B34F-1C220D37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C854-9234-44F6-80BE-21D6656E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B0DC2-E456-496E-9D12-B3F6353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FA661-E55B-4C08-9906-B3503F4E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370CF-B753-4D62-AE19-0647876D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9BE7C-BAD0-4E74-BFAC-2A9B6498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CE1B0-F9E9-4D37-B442-6FE607D5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5F819-A163-4201-99FE-E400AF4D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167D0-A9A9-471F-91D9-DB8EF78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5CE3-EA9A-4956-9B2F-B0C1F7C2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05299-BC59-4520-9757-09A4A4777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B2EACC-E53B-4844-808A-700FD814A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DF0F5-764B-4EAA-AC49-CE1A488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C50B6-7968-4928-A1E0-35AD0FA0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A16F4-328F-489D-BD30-02FF507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D65B-CD40-4CC5-AA6A-1096C54B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205B1-380A-43B8-A887-96E924D41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09196-DB8E-49F4-9B38-9A16A5F53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6D548B-C3A0-400E-B8E0-DAFB9BC81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8B8E3E-0117-4FFB-8A5C-FAEA64A8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B1F4D3-A25E-4D92-B07A-9CA5D130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E3C54B-1920-45D7-9E07-9D551283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738ED4-B772-49D5-B7E8-BE997FD4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3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B0A3E-45B0-4648-B077-BCC373AE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C6354-682A-46B2-A383-1F37994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24EA32-7479-44C9-A5E3-BC6601C1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6C4CF-4912-4BC7-AA01-5C38A27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AC6622-D268-47ED-A973-BF924D2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883F4C-FBE9-443B-9438-E3509E9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E364A-A22D-48B9-9A26-220C7F22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7CE36-275E-4AF1-9757-6F22D635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A7FEF-00C3-4CDA-90AA-BD954263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7E83F-52EB-44E3-A116-53E6CDDE6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74630-422A-4528-B00D-F0D96906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3C8AB-0A63-496C-826C-114D8C85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196DE-61D9-4A39-A971-E737AFB3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1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AC3-E1CB-4096-BAB0-2695B821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C3B3-EAE1-4EDE-BE4A-E24503807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B8E05-82E5-41DC-97CF-DF864F90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C74D0-906E-48C5-AAF7-468D69BA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CF2BC-929A-44AB-87C1-797F83FD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BE64F-2625-4260-A250-BA594069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2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E934D4-0314-4BD6-B9EC-4867A14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4B6B5-A69E-4E9E-B65D-BA0201D8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EBA8F-C0C7-4776-8A3F-E7D10E32A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91093-EDFD-420E-8537-C5E37EE70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A4D7E-390B-4415-A208-2F2E00A1E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955666-2E2D-4DA9-8451-5DE875F3EEED}"/>
              </a:ext>
            </a:extLst>
          </p:cNvPr>
          <p:cNvGrpSpPr/>
          <p:nvPr/>
        </p:nvGrpSpPr>
        <p:grpSpPr>
          <a:xfrm>
            <a:off x="-2353203" y="-946785"/>
            <a:ext cx="16549101" cy="3921495"/>
            <a:chOff x="-2353203" y="-946785"/>
            <a:chExt cx="16549101" cy="3921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4" name="Picture 10" descr="BAT Korea's Sacheon factory to adopt solar power facility">
              <a:extLst>
                <a:ext uri="{FF2B5EF4-FFF2-40B4-BE49-F238E27FC236}">
                  <a16:creationId xmlns:a16="http://schemas.microsoft.com/office/drawing/2014/main" id="{D6864F21-24F5-484F-8F38-9FB186EF9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3203" y="-946785"/>
              <a:ext cx="5454545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52D029C-04A3-4A5A-A1CA-4CCBA13C7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484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EE709773-BCF0-406E-A29D-93EA2ECE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762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D9E7-B0B4-4C3C-A7E8-EBA9BE1FF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24"/>
            <a:stretch/>
          </p:blipFill>
          <p:spPr>
            <a:xfrm>
              <a:off x="-2353203" y="2653215"/>
              <a:ext cx="16549101" cy="321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8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A266C8-D2D6-4CCB-88AA-B30073311B2B}"/>
              </a:ext>
            </a:extLst>
          </p:cNvPr>
          <p:cNvGrpSpPr/>
          <p:nvPr/>
        </p:nvGrpSpPr>
        <p:grpSpPr>
          <a:xfrm>
            <a:off x="166688" y="1304925"/>
            <a:ext cx="11858625" cy="3789589"/>
            <a:chOff x="166687" y="-3724275"/>
            <a:chExt cx="11858625" cy="378958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C42840E-F940-4CA0-AA4B-02800DF5C2DB}"/>
                </a:ext>
              </a:extLst>
            </p:cNvPr>
            <p:cNvGrpSpPr/>
            <p:nvPr/>
          </p:nvGrpSpPr>
          <p:grpSpPr>
            <a:xfrm>
              <a:off x="3661169" y="-1812444"/>
              <a:ext cx="4870826" cy="424489"/>
              <a:chOff x="3661169" y="-1768542"/>
              <a:chExt cx="4870826" cy="424489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A504931D-A358-4177-B1FD-A957E894A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69" y="-1768542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F92C491-456A-48BF-A40B-2A1150CB1D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200" y="-1344053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719B49-AD96-46DC-BD09-8C8F00AC83FC}"/>
                </a:ext>
              </a:extLst>
            </p:cNvPr>
            <p:cNvSpPr/>
            <p:nvPr/>
          </p:nvSpPr>
          <p:spPr>
            <a:xfrm>
              <a:off x="166687" y="-3724275"/>
              <a:ext cx="11858625" cy="3789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12657E2-7F00-48AC-958A-E2D66F88B9ED}"/>
                </a:ext>
              </a:extLst>
            </p:cNvPr>
            <p:cNvGrpSpPr/>
            <p:nvPr/>
          </p:nvGrpSpPr>
          <p:grpSpPr>
            <a:xfrm>
              <a:off x="1326497" y="-2755377"/>
              <a:ext cx="2424537" cy="2310354"/>
              <a:chOff x="1592892" y="870723"/>
              <a:chExt cx="2424537" cy="23103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315948D-06AF-4A0C-AEAB-A39AE65E38F5}"/>
                  </a:ext>
                </a:extLst>
              </p:cNvPr>
              <p:cNvSpPr/>
              <p:nvPr/>
            </p:nvSpPr>
            <p:spPr>
              <a:xfrm>
                <a:off x="1592892" y="870723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D23DB-749E-4D1A-B7C4-838F2F64621E}"/>
                  </a:ext>
                </a:extLst>
              </p:cNvPr>
              <p:cNvSpPr txBox="1"/>
              <p:nvPr/>
            </p:nvSpPr>
            <p:spPr>
              <a:xfrm>
                <a:off x="2160240" y="1816560"/>
                <a:ext cx="1289840" cy="1138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Pain Point </a:t>
                </a:r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2C8762F-DE8A-465F-84B7-F1F357C61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372" y="1273357"/>
                <a:ext cx="1065576" cy="475362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4778E9-C1D4-459A-82AD-2D581501FC0F}"/>
                </a:ext>
              </a:extLst>
            </p:cNvPr>
            <p:cNvGrpSpPr/>
            <p:nvPr/>
          </p:nvGrpSpPr>
          <p:grpSpPr>
            <a:xfrm>
              <a:off x="8440964" y="-2755377"/>
              <a:ext cx="2424537" cy="2310354"/>
              <a:chOff x="8284316" y="870722"/>
              <a:chExt cx="2424537" cy="231035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937D094-4391-4525-B772-85E600C4BAAE}"/>
                  </a:ext>
                </a:extLst>
              </p:cNvPr>
              <p:cNvSpPr/>
              <p:nvPr/>
            </p:nvSpPr>
            <p:spPr>
              <a:xfrm>
                <a:off x="8284316" y="870722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CA9A3-4D2F-40B9-A793-30F3C98D9AA6}"/>
                  </a:ext>
                </a:extLst>
              </p:cNvPr>
              <p:cNvSpPr txBox="1"/>
              <p:nvPr/>
            </p:nvSpPr>
            <p:spPr>
              <a:xfrm>
                <a:off x="8808063" y="1311067"/>
                <a:ext cx="1412293" cy="39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999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START-UP</a:t>
                </a:r>
                <a:endParaRPr lang="ko-KR" altLang="en-US" sz="1999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4CD39-3546-43BA-B118-05E13392836B}"/>
                  </a:ext>
                </a:extLst>
              </p:cNvPr>
              <p:cNvSpPr txBox="1"/>
              <p:nvPr/>
            </p:nvSpPr>
            <p:spPr>
              <a:xfrm>
                <a:off x="9020323" y="1816560"/>
                <a:ext cx="987770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솔루션 제시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36611-15F6-4B5A-B534-498AF8A5056B}"/>
                </a:ext>
              </a:extLst>
            </p:cNvPr>
            <p:cNvGrpSpPr/>
            <p:nvPr/>
          </p:nvGrpSpPr>
          <p:grpSpPr>
            <a:xfrm>
              <a:off x="4548730" y="-3074601"/>
              <a:ext cx="3094539" cy="2948802"/>
              <a:chOff x="5106014" y="870723"/>
              <a:chExt cx="3094539" cy="29488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9784817-7EF3-4423-AAE2-17CFF2EA253F}"/>
                  </a:ext>
                </a:extLst>
              </p:cNvPr>
              <p:cNvSpPr/>
              <p:nvPr/>
            </p:nvSpPr>
            <p:spPr>
              <a:xfrm>
                <a:off x="5106014" y="870723"/>
                <a:ext cx="3094539" cy="2948802"/>
              </a:xfrm>
              <a:prstGeom prst="ellipse">
                <a:avLst/>
              </a:prstGeom>
              <a:solidFill>
                <a:srgbClr val="022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Open Innovation</a:t>
                </a: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Hackathon</a:t>
                </a:r>
              </a:p>
            </p:txBody>
          </p:sp>
          <p:pic>
            <p:nvPicPr>
              <p:cNvPr id="20" name="그림 1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504EF36-5252-47D1-B78D-DA74FE345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5323" y="1653607"/>
                <a:ext cx="1575921" cy="7030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80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49857-31F0-48B9-B996-0DD0F5B5B8C8}"/>
              </a:ext>
            </a:extLst>
          </p:cNvPr>
          <p:cNvSpPr/>
          <p:nvPr/>
        </p:nvSpPr>
        <p:spPr>
          <a:xfrm>
            <a:off x="-5907314" y="-580570"/>
            <a:ext cx="21060228" cy="5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89FC6C-5861-4EB0-BC48-C9006D4C6264}"/>
              </a:ext>
            </a:extLst>
          </p:cNvPr>
          <p:cNvGrpSpPr/>
          <p:nvPr/>
        </p:nvGrpSpPr>
        <p:grpSpPr>
          <a:xfrm>
            <a:off x="-4552261" y="435430"/>
            <a:ext cx="18350122" cy="3149600"/>
            <a:chOff x="-4523233" y="1074057"/>
            <a:chExt cx="18350122" cy="3149600"/>
          </a:xfrm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0A19D123-E3D1-49D1-86BD-6CF160029503}"/>
                </a:ext>
              </a:extLst>
            </p:cNvPr>
            <p:cNvSpPr/>
            <p:nvPr/>
          </p:nvSpPr>
          <p:spPr>
            <a:xfrm>
              <a:off x="-849086" y="1074057"/>
              <a:ext cx="3653536" cy="3149600"/>
            </a:xfrm>
            <a:prstGeom prst="hexagon">
              <a:avLst/>
            </a:prstGeom>
            <a:solidFill>
              <a:srgbClr val="3B4D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Future </a:t>
              </a:r>
            </a:p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Program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내일의 인재육성</a:t>
              </a:r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09DF28A8-E042-497C-8351-3A43C9041243}"/>
                </a:ext>
              </a:extLst>
            </p:cNvPr>
            <p:cNvSpPr/>
            <p:nvPr/>
          </p:nvSpPr>
          <p:spPr>
            <a:xfrm>
              <a:off x="2825060" y="1074057"/>
              <a:ext cx="3653536" cy="3149600"/>
            </a:xfrm>
            <a:prstGeom prst="hexagon">
              <a:avLst/>
            </a:prstGeom>
            <a:solidFill>
              <a:srgbClr val="19BA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in </a:t>
              </a:r>
            </a:p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Science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과학인재 육성</a:t>
              </a:r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BCF32246-CA08-4A24-97BE-A390631293BD}"/>
                </a:ext>
              </a:extLst>
            </p:cNvPr>
            <p:cNvSpPr/>
            <p:nvPr/>
          </p:nvSpPr>
          <p:spPr>
            <a:xfrm>
              <a:off x="6499206" y="1074057"/>
              <a:ext cx="3653536" cy="3149600"/>
            </a:xfrm>
            <a:prstGeom prst="hexagon">
              <a:avLst/>
            </a:prstGeom>
            <a:solidFill>
              <a:srgbClr val="F291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Local Talent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역사회 인재 발굴</a:t>
              </a:r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82504CC-853C-4BB6-8B24-3ADB1AF7CABC}"/>
                </a:ext>
              </a:extLst>
            </p:cNvPr>
            <p:cNvSpPr/>
            <p:nvPr/>
          </p:nvSpPr>
          <p:spPr>
            <a:xfrm>
              <a:off x="10173353" y="1074057"/>
              <a:ext cx="3653536" cy="3149600"/>
            </a:xfrm>
            <a:prstGeom prst="hexagon">
              <a:avLst/>
            </a:prstGeom>
            <a:solidFill>
              <a:srgbClr val="50AE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Better </a:t>
              </a:r>
              <a:r>
                <a:rPr lang="en-US" altLang="ko-KR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Sacheon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Campaign</a:t>
              </a:r>
            </a:p>
            <a:p>
              <a:pPr algn="ctr"/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살기</a:t>
              </a:r>
              <a:r>
                <a:rPr lang="en-US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좋은 </a:t>
              </a:r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사천만들기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캠페인</a:t>
              </a:r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627D46EF-CD60-457A-9658-725DB2552F64}"/>
                </a:ext>
              </a:extLst>
            </p:cNvPr>
            <p:cNvSpPr/>
            <p:nvPr/>
          </p:nvSpPr>
          <p:spPr>
            <a:xfrm>
              <a:off x="-4523233" y="1074057"/>
              <a:ext cx="3653536" cy="3149600"/>
            </a:xfrm>
            <a:prstGeom prst="hexagon">
              <a:avLst/>
            </a:prstGeom>
            <a:solidFill>
              <a:srgbClr val="E52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</a:t>
              </a:r>
            </a:p>
            <a:p>
              <a:pPr algn="ctr"/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ESG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Program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D6700B-0A51-4B7A-BC88-D68C1DFB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67" y="-4265751"/>
            <a:ext cx="3621031" cy="3139446"/>
          </a:xfrm>
          <a:prstGeom prst="rect">
            <a:avLst/>
          </a:prstGeom>
        </p:spPr>
      </p:pic>
      <p:pic>
        <p:nvPicPr>
          <p:cNvPr id="8" name="그림 7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DCE5E27C-BA40-442C-96D7-545EFD54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81" y="-4265751"/>
            <a:ext cx="3621031" cy="3139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AE10D9-7423-432B-8F85-3316BD403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69" y="-4265751"/>
            <a:ext cx="3621031" cy="3139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339920-2A98-4139-B4E6-8EC9FDE8F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3" y="-4265751"/>
            <a:ext cx="3621031" cy="3139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2D1C80-C650-44EB-826C-88F72BE8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55" y="-4265751"/>
            <a:ext cx="3621031" cy="3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5F767EF-8914-4BD8-ABD5-07C062B09EF1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ellipse">
            <a:avLst/>
          </a:prstGeom>
          <a:solidFill>
            <a:srgbClr val="E5258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현 27">
            <a:extLst>
              <a:ext uri="{FF2B5EF4-FFF2-40B4-BE49-F238E27FC236}">
                <a16:creationId xmlns:a16="http://schemas.microsoft.com/office/drawing/2014/main" id="{627D46EF-CD60-457A-9658-725DB2552F64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chord">
            <a:avLst>
              <a:gd name="adj1" fmla="val 18684444"/>
              <a:gd name="adj2" fmla="val 8267906"/>
            </a:avLst>
          </a:prstGeom>
          <a:solidFill>
            <a:srgbClr val="D41A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ESG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Program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Bold" panose="020B060000010101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608C55E-AFFC-4CC7-A194-A3F5AC694895}"/>
              </a:ext>
            </a:extLst>
          </p:cNvPr>
          <p:cNvSpPr/>
          <p:nvPr/>
        </p:nvSpPr>
        <p:spPr>
          <a:xfrm>
            <a:off x="3650852" y="431922"/>
            <a:ext cx="5468051" cy="7332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4DD0F21-14CE-4B2F-A163-43BC90D0B791}"/>
              </a:ext>
            </a:extLst>
          </p:cNvPr>
          <p:cNvCxnSpPr>
            <a:cxnSpLocks/>
          </p:cNvCxnSpPr>
          <p:nvPr/>
        </p:nvCxnSpPr>
        <p:spPr>
          <a:xfrm>
            <a:off x="987347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D123-E3D1-49D1-86BD-6CF160029503}"/>
              </a:ext>
            </a:extLst>
          </p:cNvPr>
          <p:cNvSpPr/>
          <p:nvPr/>
        </p:nvSpPr>
        <p:spPr>
          <a:xfrm>
            <a:off x="-839421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3B4D9C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Tomorrow’s Talent Program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D2AE5-1ABF-4571-BF87-B21FE7A306C0}"/>
              </a:ext>
            </a:extLst>
          </p:cNvPr>
          <p:cNvGrpSpPr/>
          <p:nvPr/>
        </p:nvGrpSpPr>
        <p:grpSpPr>
          <a:xfrm>
            <a:off x="-452653" y="1876431"/>
            <a:ext cx="2880000" cy="2880000"/>
            <a:chOff x="-3762829" y="4204163"/>
            <a:chExt cx="2880000" cy="288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EA85C95-85AA-4313-9187-103E69EF84C7}"/>
                </a:ext>
              </a:extLst>
            </p:cNvPr>
            <p:cNvSpPr/>
            <p:nvPr/>
          </p:nvSpPr>
          <p:spPr>
            <a:xfrm>
              <a:off x="-3762829" y="4204163"/>
              <a:ext cx="2880000" cy="2880000"/>
            </a:xfrm>
            <a:prstGeom prst="ellipse">
              <a:avLst/>
            </a:prstGeom>
            <a:solidFill>
              <a:srgbClr val="3B4D9C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3ED70B5-6CFA-4757-9C12-23479E2EC785}"/>
                </a:ext>
              </a:extLst>
            </p:cNvPr>
            <p:cNvSpPr/>
            <p:nvPr/>
          </p:nvSpPr>
          <p:spPr>
            <a:xfrm>
              <a:off x="-3402829" y="4564163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CFB872-97D8-4044-9E40-DDB06ACD696B}"/>
              </a:ext>
            </a:extLst>
          </p:cNvPr>
          <p:cNvSpPr/>
          <p:nvPr/>
        </p:nvSpPr>
        <p:spPr>
          <a:xfrm>
            <a:off x="-839421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내일의 인재 육성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9B9FAC-44EB-4B1A-894F-5C869EFEAA1A}"/>
              </a:ext>
            </a:extLst>
          </p:cNvPr>
          <p:cNvCxnSpPr>
            <a:cxnSpLocks/>
          </p:cNvCxnSpPr>
          <p:nvPr/>
        </p:nvCxnSpPr>
        <p:spPr>
          <a:xfrm>
            <a:off x="4585701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DF28A8-E042-497C-8351-3A43C9041243}"/>
              </a:ext>
            </a:extLst>
          </p:cNvPr>
          <p:cNvSpPr/>
          <p:nvPr/>
        </p:nvSpPr>
        <p:spPr>
          <a:xfrm>
            <a:off x="2758933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19BAED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Clean Tomorrow Campaign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886C6F-A3A6-40D3-88AC-C6E18D4BB2CD}"/>
              </a:ext>
            </a:extLst>
          </p:cNvPr>
          <p:cNvGrpSpPr/>
          <p:nvPr/>
        </p:nvGrpSpPr>
        <p:grpSpPr>
          <a:xfrm>
            <a:off x="3145701" y="1876431"/>
            <a:ext cx="2880000" cy="2880000"/>
            <a:chOff x="220908" y="4408311"/>
            <a:chExt cx="2880000" cy="288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B0FE19-695F-4B8F-83DE-B161C12B3DCA}"/>
                </a:ext>
              </a:extLst>
            </p:cNvPr>
            <p:cNvSpPr/>
            <p:nvPr/>
          </p:nvSpPr>
          <p:spPr>
            <a:xfrm>
              <a:off x="220908" y="4408311"/>
              <a:ext cx="2880000" cy="2880000"/>
            </a:xfrm>
            <a:prstGeom prst="ellipse">
              <a:avLst/>
            </a:prstGeom>
            <a:solidFill>
              <a:srgbClr val="19BAED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57A7F3-AD6B-493A-B1F7-32A73B269E5C}"/>
                </a:ext>
              </a:extLst>
            </p:cNvPr>
            <p:cNvSpPr/>
            <p:nvPr/>
          </p:nvSpPr>
          <p:spPr>
            <a:xfrm>
              <a:off x="580908" y="476831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A664CF-2BB1-46EB-813E-2CCC8A0B21E9}"/>
              </a:ext>
            </a:extLst>
          </p:cNvPr>
          <p:cNvSpPr/>
          <p:nvPr/>
        </p:nvSpPr>
        <p:spPr>
          <a:xfrm>
            <a:off x="2758933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환경분야 캠페인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AED65F-5A16-47E2-80E4-9E1BDDB0B9B8}"/>
              </a:ext>
            </a:extLst>
          </p:cNvPr>
          <p:cNvCxnSpPr>
            <a:cxnSpLocks/>
          </p:cNvCxnSpPr>
          <p:nvPr/>
        </p:nvCxnSpPr>
        <p:spPr>
          <a:xfrm>
            <a:off x="8184055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32246-CA08-4A24-97BE-A390631293BD}"/>
              </a:ext>
            </a:extLst>
          </p:cNvPr>
          <p:cNvSpPr/>
          <p:nvPr/>
        </p:nvSpPr>
        <p:spPr>
          <a:xfrm>
            <a:off x="6357287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Local Talent </a:t>
            </a:r>
          </a:p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Support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736FB3-7421-4E58-AFB0-B34C951BCE68}"/>
              </a:ext>
            </a:extLst>
          </p:cNvPr>
          <p:cNvGrpSpPr/>
          <p:nvPr/>
        </p:nvGrpSpPr>
        <p:grpSpPr>
          <a:xfrm>
            <a:off x="6744055" y="1876431"/>
            <a:ext cx="2880000" cy="2880000"/>
            <a:chOff x="3915664" y="4679216"/>
            <a:chExt cx="2880000" cy="288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907A5E9-F960-4D0F-B687-65B1B9421CD7}"/>
                </a:ext>
              </a:extLst>
            </p:cNvPr>
            <p:cNvSpPr/>
            <p:nvPr/>
          </p:nvSpPr>
          <p:spPr>
            <a:xfrm>
              <a:off x="3915664" y="4679216"/>
              <a:ext cx="2880000" cy="2880000"/>
            </a:xfrm>
            <a:prstGeom prst="ellipse">
              <a:avLst/>
            </a:prstGeom>
            <a:solidFill>
              <a:srgbClr val="F29120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4A22EF-38A5-4C0E-B9B7-4EA3604D28BA}"/>
                </a:ext>
              </a:extLst>
            </p:cNvPr>
            <p:cNvSpPr/>
            <p:nvPr/>
          </p:nvSpPr>
          <p:spPr>
            <a:xfrm>
              <a:off x="4275664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FD8CDC-8779-485E-BF03-FCED74B7492C}"/>
              </a:ext>
            </a:extLst>
          </p:cNvPr>
          <p:cNvSpPr/>
          <p:nvPr/>
        </p:nvSpPr>
        <p:spPr>
          <a:xfrm>
            <a:off x="6357287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 인재 발굴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D722E4-4119-4ACE-B266-53AE723E97F4}"/>
              </a:ext>
            </a:extLst>
          </p:cNvPr>
          <p:cNvCxnSpPr>
            <a:cxnSpLocks/>
          </p:cNvCxnSpPr>
          <p:nvPr/>
        </p:nvCxnSpPr>
        <p:spPr>
          <a:xfrm>
            <a:off x="11782408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504CC-853C-4BB6-8B24-3ADB1AF7CABC}"/>
              </a:ext>
            </a:extLst>
          </p:cNvPr>
          <p:cNvSpPr/>
          <p:nvPr/>
        </p:nvSpPr>
        <p:spPr>
          <a:xfrm>
            <a:off x="9955640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50AE48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Community Investment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0F7280-7400-43F5-B559-4AB603C78079}"/>
              </a:ext>
            </a:extLst>
          </p:cNvPr>
          <p:cNvGrpSpPr/>
          <p:nvPr/>
        </p:nvGrpSpPr>
        <p:grpSpPr>
          <a:xfrm>
            <a:off x="10342408" y="1876431"/>
            <a:ext cx="2880000" cy="2880000"/>
            <a:chOff x="7589811" y="4679216"/>
            <a:chExt cx="2880000" cy="2880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BA8CD7-5B95-4AA4-9A3E-DA7924302998}"/>
                </a:ext>
              </a:extLst>
            </p:cNvPr>
            <p:cNvSpPr/>
            <p:nvPr/>
          </p:nvSpPr>
          <p:spPr>
            <a:xfrm>
              <a:off x="7589811" y="4679216"/>
              <a:ext cx="2880000" cy="2880000"/>
            </a:xfrm>
            <a:prstGeom prst="ellipse">
              <a:avLst/>
            </a:prstGeom>
            <a:solidFill>
              <a:srgbClr val="50AE48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916462-0338-4302-8F77-A6D25CE61A12}"/>
                </a:ext>
              </a:extLst>
            </p:cNvPr>
            <p:cNvSpPr/>
            <p:nvPr/>
          </p:nvSpPr>
          <p:spPr>
            <a:xfrm>
              <a:off x="7949811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E4B76F-0384-4C33-A9C5-B385A6FD4721}"/>
              </a:ext>
            </a:extLst>
          </p:cNvPr>
          <p:cNvSpPr/>
          <p:nvPr/>
        </p:nvSpPr>
        <p:spPr>
          <a:xfrm>
            <a:off x="9955640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사천 지역사회공헌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B598C-5AC6-4287-B2B4-13B420D02F2D}"/>
              </a:ext>
            </a:extLst>
          </p:cNvPr>
          <p:cNvSpPr/>
          <p:nvPr/>
        </p:nvSpPr>
        <p:spPr>
          <a:xfrm>
            <a:off x="-4117645" y="-3067770"/>
            <a:ext cx="21060228" cy="1144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8677012-BD3B-44FC-9DB2-CB7FE6FE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346" y="2635076"/>
            <a:ext cx="1362710" cy="13627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2A19B3-7B7F-4C1E-8F28-D0A8457E5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2" y="2635076"/>
            <a:ext cx="1362710" cy="136271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B15429C-A9D8-42FA-ABE7-8DA324997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153" y="2629952"/>
            <a:ext cx="1362710" cy="13627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9D2C1B4-BB8A-4FBD-BB9F-F428B3217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2700" y="2539145"/>
            <a:ext cx="1362710" cy="1362710"/>
          </a:xfrm>
          <a:prstGeom prst="rect">
            <a:avLst/>
          </a:prstGeom>
        </p:spPr>
      </p:pic>
      <p:pic>
        <p:nvPicPr>
          <p:cNvPr id="53" name="그림 5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F7BD9EB-C71A-48AD-BDC1-E85DADE50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6" y="-1900153"/>
            <a:ext cx="3025043" cy="1260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83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D2AF5388-07EA-48E6-ABBE-568415234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-1130195"/>
            <a:ext cx="12192000" cy="10541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9E6797-F12B-4422-822C-D3A7DB37345E}"/>
              </a:ext>
            </a:extLst>
          </p:cNvPr>
          <p:cNvSpPr/>
          <p:nvPr/>
        </p:nvSpPr>
        <p:spPr>
          <a:xfrm>
            <a:off x="-1587500" y="1079501"/>
            <a:ext cx="15252700" cy="461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397F5-4F9F-4753-A77C-6C70650E39D9}"/>
              </a:ext>
            </a:extLst>
          </p:cNvPr>
          <p:cNvGrpSpPr/>
          <p:nvPr/>
        </p:nvGrpSpPr>
        <p:grpSpPr>
          <a:xfrm>
            <a:off x="-763790" y="1931274"/>
            <a:ext cx="13605281" cy="2906555"/>
            <a:chOff x="-985448" y="2031362"/>
            <a:chExt cx="13605281" cy="29065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EFBA22-370F-4AD8-83BA-5969B7B4F84D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 15:00</a:t>
              </a: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113FA5A-F924-4011-8F8E-28468EEE3784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3586151A-B338-4AEF-831F-296CD66B1416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9E3C438-434D-48AC-88B5-02183DBE47F6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3CDDD2E-885F-4D49-8751-61CFD105E821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2051C0-24FA-4C33-9ADF-2DBC0A254551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06/07~06/08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CB26C8-2246-46F0-BFBA-47643015E784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05/12~06/06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029BDE-862C-4F2D-9E64-BCB719E9A002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5F0E83-1619-49FD-8392-49D3617CCBB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B86B317-3E78-494F-B52D-DEA03728FEF6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039A881-3D32-42B2-985D-B7F7A3D6172B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1AE3FE7-52A9-4062-8115-3555EFCD716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6C74FB8-0EA0-4C9E-B866-AC8D6414ED9B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0F95F36-DBC7-4027-AE8F-FB962FEF8237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A6D0B80-B8A5-4E65-93B6-CB7D3BFB684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004B35-9E89-4F9B-AE85-1F558AB94EDC}"/>
              </a:ext>
            </a:extLst>
          </p:cNvPr>
          <p:cNvGrpSpPr/>
          <p:nvPr/>
        </p:nvGrpSpPr>
        <p:grpSpPr>
          <a:xfrm>
            <a:off x="-1216539" y="-3870156"/>
            <a:ext cx="13605281" cy="2906555"/>
            <a:chOff x="-985448" y="2031362"/>
            <a:chExt cx="13605281" cy="290655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A48638-8659-453E-94B0-C7DE1C96B890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 15:00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B4CDA3-27B3-4874-8E2A-D832AD23DF8A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26D703EE-9F8B-4C8E-93F2-CA87390E9E60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B5F8B367-97CF-41EB-BA0F-610CB26CDEFD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B0674A-B64C-4E47-901E-C2EE1DF3E8A2}"/>
                </a:ext>
              </a:extLst>
            </p:cNvPr>
            <p:cNvSpPr txBox="1"/>
            <p:nvPr/>
          </p:nvSpPr>
          <p:spPr>
            <a:xfrm>
              <a:off x="7841598" y="3717811"/>
              <a:ext cx="1541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 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기업 선발 예정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92D3A51-B754-437F-824A-8792FCBE07B2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5FCD046-4FDE-454A-A9FE-7E100D7989B5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06/05~06/08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5F17773-36D4-4F53-A283-C7C58608FE23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AE3E2-B3EA-46AE-8B5C-C3AF65A96774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85EF606-B94B-4376-A652-51652620A2A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166496A-5CD1-4E15-8954-B8A478CE02D0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DCFAF18-A65F-4227-A25C-E7F7ECD2F8C8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AF1E941-9830-43DF-AFEE-4B34B7C93A4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5789D51-C0A7-40F0-A67E-941A7ED02D94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8709CCE4-727F-4CBB-81BB-B1BF146B93C6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433E362-DD83-409B-A454-201024FF813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3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B96D226-5950-40B0-B029-F77F434EB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472" y="7250191"/>
            <a:ext cx="4876190" cy="48761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6983D7-D766-49FC-AAC3-5A600D77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1488" y="-6271084"/>
            <a:ext cx="4876190" cy="48761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C317D8-584E-4B89-BD39-8061AD7A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505" y="-7067245"/>
            <a:ext cx="4876190" cy="48761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E0B61DF-8F08-47F2-BD3C-DA34771AD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67" y="-6271084"/>
            <a:ext cx="4876190" cy="4876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B0B38B-B5B0-41C4-8915-3237B2D4C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945" y="-6305948"/>
            <a:ext cx="4876190" cy="48761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8022C13-BECA-45F3-A631-8F39258A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2" y="7734605"/>
            <a:ext cx="21600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357794-54E4-437F-80AF-EE578E714062}"/>
              </a:ext>
            </a:extLst>
          </p:cNvPr>
          <p:cNvSpPr txBox="1"/>
          <p:nvPr/>
        </p:nvSpPr>
        <p:spPr>
          <a:xfrm>
            <a:off x="0" y="-553590"/>
            <a:ext cx="1248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https://www.flaticon.com/packs/mentoring-and-training?word=business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B92C94-5AC5-4C70-8689-0038C8F03292}"/>
              </a:ext>
            </a:extLst>
          </p:cNvPr>
          <p:cNvGrpSpPr/>
          <p:nvPr/>
        </p:nvGrpSpPr>
        <p:grpSpPr>
          <a:xfrm>
            <a:off x="4888065" y="1025769"/>
            <a:ext cx="3683000" cy="4806462"/>
            <a:chOff x="4634064" y="1025769"/>
            <a:chExt cx="3683000" cy="48064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BFAFE7-54A6-443D-BB18-38503E42F22C}"/>
                </a:ext>
              </a:extLst>
            </p:cNvPr>
            <p:cNvSpPr/>
            <p:nvPr/>
          </p:nvSpPr>
          <p:spPr>
            <a:xfrm>
              <a:off x="4634064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PoC</a:t>
              </a:r>
              <a:r>
                <a:rPr lang="en-US" altLang="ko-KR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052BF1A-6B4C-43DF-BEE9-8FF4CE1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260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DBA8243-098A-48FE-82ED-4CDE885AC84E}"/>
              </a:ext>
            </a:extLst>
          </p:cNvPr>
          <p:cNvGrpSpPr/>
          <p:nvPr/>
        </p:nvGrpSpPr>
        <p:grpSpPr>
          <a:xfrm>
            <a:off x="13052729" y="1025769"/>
            <a:ext cx="3683000" cy="4806462"/>
            <a:chOff x="12544729" y="1025769"/>
            <a:chExt cx="3683000" cy="48064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8A28270-34C5-456D-B3F1-9F10D48007C1}"/>
                </a:ext>
              </a:extLst>
            </p:cNvPr>
            <p:cNvSpPr/>
            <p:nvPr/>
          </p:nvSpPr>
          <p:spPr>
            <a:xfrm>
              <a:off x="12544729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후속 사업 연계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55D82C7-EFD1-4F1A-AC6C-76D34823A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6229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596E20F-F2B8-4999-9444-0EBF81806B89}"/>
              </a:ext>
            </a:extLst>
          </p:cNvPr>
          <p:cNvGrpSpPr/>
          <p:nvPr/>
        </p:nvGrpSpPr>
        <p:grpSpPr>
          <a:xfrm>
            <a:off x="-3276601" y="1025769"/>
            <a:ext cx="3683000" cy="4806462"/>
            <a:chOff x="-3276601" y="1025769"/>
            <a:chExt cx="3683000" cy="480646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4CA0CF6-7CC8-459F-8FEF-1F3609FB944A}"/>
                </a:ext>
              </a:extLst>
            </p:cNvPr>
            <p:cNvSpPr/>
            <p:nvPr/>
          </p:nvSpPr>
          <p:spPr>
            <a:xfrm>
              <a:off x="-3276601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우수팀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상금 지급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43E09B0-2B04-4201-A3F4-C2A00887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2416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4630821-599F-400E-8579-9579482A5FE0}"/>
              </a:ext>
            </a:extLst>
          </p:cNvPr>
          <p:cNvGrpSpPr/>
          <p:nvPr/>
        </p:nvGrpSpPr>
        <p:grpSpPr>
          <a:xfrm>
            <a:off x="805732" y="1025769"/>
            <a:ext cx="3683000" cy="4806462"/>
            <a:chOff x="678732" y="1025769"/>
            <a:chExt cx="3683000" cy="48064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BCD528-478F-4C02-8307-2AAA702EEA46}"/>
                </a:ext>
              </a:extLst>
            </p:cNvPr>
            <p:cNvSpPr/>
            <p:nvPr/>
          </p:nvSpPr>
          <p:spPr>
            <a:xfrm>
              <a:off x="678732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비즈니스 모델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고도화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D85618-4867-4788-8D1E-2FC49B75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922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552D6F-14E8-45A9-9787-98CAAD517A57}"/>
              </a:ext>
            </a:extLst>
          </p:cNvPr>
          <p:cNvGrpSpPr/>
          <p:nvPr/>
        </p:nvGrpSpPr>
        <p:grpSpPr>
          <a:xfrm>
            <a:off x="8970398" y="1025769"/>
            <a:ext cx="3683000" cy="4806462"/>
            <a:chOff x="8589396" y="1025769"/>
            <a:chExt cx="3683000" cy="48064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D3F68F2-B9FD-4D06-98D1-6E4D70C9C09A}"/>
                </a:ext>
              </a:extLst>
            </p:cNvPr>
            <p:cNvSpPr/>
            <p:nvPr/>
          </p:nvSpPr>
          <p:spPr>
            <a:xfrm>
              <a:off x="8589396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 연계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레퍼런스 확보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9B8F01A-8D5F-42A2-823F-CF87C4C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598" y="2041199"/>
              <a:ext cx="1777294" cy="177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86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, 하늘, 실외이(가) 표시된 사진&#10;&#10;자동 생성된 설명">
            <a:extLst>
              <a:ext uri="{FF2B5EF4-FFF2-40B4-BE49-F238E27FC236}">
                <a16:creationId xmlns:a16="http://schemas.microsoft.com/office/drawing/2014/main" id="{61A1C5D1-0068-4005-BE95-B60274D6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4" y="649809"/>
            <a:ext cx="5230821" cy="4072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202FF-C696-4B9F-B215-D218050A58F5}"/>
              </a:ext>
            </a:extLst>
          </p:cNvPr>
          <p:cNvSpPr/>
          <p:nvPr/>
        </p:nvSpPr>
        <p:spPr>
          <a:xfrm>
            <a:off x="5029199" y="3924300"/>
            <a:ext cx="2457450" cy="619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43066"/>
                </a:solidFill>
              </a:rPr>
              <a:t>이미지 대체 예정</a:t>
            </a:r>
          </a:p>
        </p:txBody>
      </p:sp>
    </p:spTree>
    <p:extLst>
      <p:ext uri="{BB962C8B-B14F-4D97-AF65-F5344CB8AC3E}">
        <p14:creationId xmlns:p14="http://schemas.microsoft.com/office/powerpoint/2010/main" val="229763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45A50C9-7BBE-44F7-B6A2-24694DE72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" b="2576"/>
          <a:stretch/>
        </p:blipFill>
        <p:spPr>
          <a:xfrm>
            <a:off x="-5664" y="0"/>
            <a:ext cx="12197664" cy="66723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0B863C-5ADF-417F-9592-3D8A7E9BCD48}"/>
              </a:ext>
            </a:extLst>
          </p:cNvPr>
          <p:cNvSpPr/>
          <p:nvPr/>
        </p:nvSpPr>
        <p:spPr>
          <a:xfrm>
            <a:off x="-5664" y="0"/>
            <a:ext cx="12197664" cy="6672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AC88E-49B1-4EB1-A4FE-416CB8A5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81888"/>
            <a:ext cx="12192000" cy="6308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13720E-0B95-4A6D-B30A-FCA9C824CEC4}"/>
              </a:ext>
            </a:extLst>
          </p:cNvPr>
          <p:cNvSpPr txBox="1"/>
          <p:nvPr/>
        </p:nvSpPr>
        <p:spPr>
          <a:xfrm>
            <a:off x="1660868" y="127850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BAT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사천 공장 소개 영상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22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186</Words>
  <Application>Microsoft Office PowerPoint</Application>
  <PresentationFormat>와이드스크린</PresentationFormat>
  <Paragraphs>110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Lato</vt:lpstr>
      <vt:lpstr>나눔스퀘어</vt:lpstr>
      <vt:lpstr>나눔스퀘어 Bold</vt:lpstr>
      <vt:lpstr>나눔스퀘어 ExtraBold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N15_02</dc:creator>
  <cp:lastModifiedBy>N15_02</cp:lastModifiedBy>
  <cp:revision>34</cp:revision>
  <dcterms:created xsi:type="dcterms:W3CDTF">2021-04-28T06:50:08Z</dcterms:created>
  <dcterms:modified xsi:type="dcterms:W3CDTF">2021-05-18T05:09:54Z</dcterms:modified>
</cp:coreProperties>
</file>